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94" r:id="rId11"/>
    <p:sldId id="296" r:id="rId12"/>
    <p:sldId id="295" r:id="rId13"/>
    <p:sldId id="298" r:id="rId14"/>
    <p:sldId id="297" r:id="rId15"/>
    <p:sldId id="299" r:id="rId16"/>
    <p:sldId id="300" r:id="rId17"/>
    <p:sldId id="301" r:id="rId18"/>
    <p:sldId id="265" r:id="rId19"/>
    <p:sldId id="266" r:id="rId20"/>
    <p:sldId id="267" r:id="rId21"/>
    <p:sldId id="268" r:id="rId22"/>
    <p:sldId id="269" r:id="rId23"/>
    <p:sldId id="270" r:id="rId24"/>
    <p:sldId id="290" r:id="rId25"/>
    <p:sldId id="291" r:id="rId26"/>
    <p:sldId id="292" r:id="rId27"/>
    <p:sldId id="293" r:id="rId28"/>
    <p:sldId id="287" r:id="rId29"/>
    <p:sldId id="289" r:id="rId30"/>
    <p:sldId id="288"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3" d="100"/>
          <a:sy n="113" d="100"/>
        </p:scale>
        <p:origin x="4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C0B7856-CE02-4D55-B4DA-A6F9AFE9548A}"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024C3-40F4-406F-91EB-D40E1CF04D38}" type="slidenum">
              <a:rPr lang="en-US" smtClean="0"/>
              <a:t>‹#›</a:t>
            </a:fld>
            <a:endParaRPr lang="en-US"/>
          </a:p>
        </p:txBody>
      </p:sp>
    </p:spTree>
    <p:extLst>
      <p:ext uri="{BB962C8B-B14F-4D97-AF65-F5344CB8AC3E}">
        <p14:creationId xmlns:p14="http://schemas.microsoft.com/office/powerpoint/2010/main" val="1622905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0B7856-CE02-4D55-B4DA-A6F9AFE9548A}"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024C3-40F4-406F-91EB-D40E1CF04D38}" type="slidenum">
              <a:rPr lang="en-US" smtClean="0"/>
              <a:t>‹#›</a:t>
            </a:fld>
            <a:endParaRPr lang="en-US"/>
          </a:p>
        </p:txBody>
      </p:sp>
    </p:spTree>
    <p:extLst>
      <p:ext uri="{BB962C8B-B14F-4D97-AF65-F5344CB8AC3E}">
        <p14:creationId xmlns:p14="http://schemas.microsoft.com/office/powerpoint/2010/main" val="3467307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0B7856-CE02-4D55-B4DA-A6F9AFE9548A}"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024C3-40F4-406F-91EB-D40E1CF04D38}" type="slidenum">
              <a:rPr lang="en-US" smtClean="0"/>
              <a:t>‹#›</a:t>
            </a:fld>
            <a:endParaRPr lang="en-US"/>
          </a:p>
        </p:txBody>
      </p:sp>
    </p:spTree>
    <p:extLst>
      <p:ext uri="{BB962C8B-B14F-4D97-AF65-F5344CB8AC3E}">
        <p14:creationId xmlns:p14="http://schemas.microsoft.com/office/powerpoint/2010/main" val="4288601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0B7856-CE02-4D55-B4DA-A6F9AFE9548A}"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024C3-40F4-406F-91EB-D40E1CF04D38}" type="slidenum">
              <a:rPr lang="en-US" smtClean="0"/>
              <a:t>‹#›</a:t>
            </a:fld>
            <a:endParaRPr lang="en-US"/>
          </a:p>
        </p:txBody>
      </p:sp>
    </p:spTree>
    <p:extLst>
      <p:ext uri="{BB962C8B-B14F-4D97-AF65-F5344CB8AC3E}">
        <p14:creationId xmlns:p14="http://schemas.microsoft.com/office/powerpoint/2010/main" val="978326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0B7856-CE02-4D55-B4DA-A6F9AFE9548A}"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024C3-40F4-406F-91EB-D40E1CF04D38}" type="slidenum">
              <a:rPr lang="en-US" smtClean="0"/>
              <a:t>‹#›</a:t>
            </a:fld>
            <a:endParaRPr lang="en-US"/>
          </a:p>
        </p:txBody>
      </p:sp>
    </p:spTree>
    <p:extLst>
      <p:ext uri="{BB962C8B-B14F-4D97-AF65-F5344CB8AC3E}">
        <p14:creationId xmlns:p14="http://schemas.microsoft.com/office/powerpoint/2010/main" val="4266088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C0B7856-CE02-4D55-B4DA-A6F9AFE9548A}"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6024C3-40F4-406F-91EB-D40E1CF04D38}" type="slidenum">
              <a:rPr lang="en-US" smtClean="0"/>
              <a:t>‹#›</a:t>
            </a:fld>
            <a:endParaRPr lang="en-US"/>
          </a:p>
        </p:txBody>
      </p:sp>
    </p:spTree>
    <p:extLst>
      <p:ext uri="{BB962C8B-B14F-4D97-AF65-F5344CB8AC3E}">
        <p14:creationId xmlns:p14="http://schemas.microsoft.com/office/powerpoint/2010/main" val="3109027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C0B7856-CE02-4D55-B4DA-A6F9AFE9548A}" type="datetimeFigureOut">
              <a:rPr lang="en-US" smtClean="0"/>
              <a:t>9/27/2023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6024C3-40F4-406F-91EB-D40E1CF04D38}" type="slidenum">
              <a:rPr lang="en-US" smtClean="0"/>
              <a:t>‹#›</a:t>
            </a:fld>
            <a:endParaRPr lang="en-US"/>
          </a:p>
        </p:txBody>
      </p:sp>
    </p:spTree>
    <p:extLst>
      <p:ext uri="{BB962C8B-B14F-4D97-AF65-F5344CB8AC3E}">
        <p14:creationId xmlns:p14="http://schemas.microsoft.com/office/powerpoint/2010/main" val="546062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C0B7856-CE02-4D55-B4DA-A6F9AFE9548A}" type="datetimeFigureOut">
              <a:rPr lang="en-US" smtClean="0"/>
              <a:t>9/27/2023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6024C3-40F4-406F-91EB-D40E1CF04D38}" type="slidenum">
              <a:rPr lang="en-US" smtClean="0"/>
              <a:t>‹#›</a:t>
            </a:fld>
            <a:endParaRPr lang="en-US"/>
          </a:p>
        </p:txBody>
      </p:sp>
    </p:spTree>
    <p:extLst>
      <p:ext uri="{BB962C8B-B14F-4D97-AF65-F5344CB8AC3E}">
        <p14:creationId xmlns:p14="http://schemas.microsoft.com/office/powerpoint/2010/main" val="2597271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0B7856-CE02-4D55-B4DA-A6F9AFE9548A}" type="datetimeFigureOut">
              <a:rPr lang="en-US" smtClean="0"/>
              <a:t>9/27/2023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6024C3-40F4-406F-91EB-D40E1CF04D38}" type="slidenum">
              <a:rPr lang="en-US" smtClean="0"/>
              <a:t>‹#›</a:t>
            </a:fld>
            <a:endParaRPr lang="en-US"/>
          </a:p>
        </p:txBody>
      </p:sp>
    </p:spTree>
    <p:extLst>
      <p:ext uri="{BB962C8B-B14F-4D97-AF65-F5344CB8AC3E}">
        <p14:creationId xmlns:p14="http://schemas.microsoft.com/office/powerpoint/2010/main" val="605217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0B7856-CE02-4D55-B4DA-A6F9AFE9548A}"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6024C3-40F4-406F-91EB-D40E1CF04D38}" type="slidenum">
              <a:rPr lang="en-US" smtClean="0"/>
              <a:t>‹#›</a:t>
            </a:fld>
            <a:endParaRPr lang="en-US"/>
          </a:p>
        </p:txBody>
      </p:sp>
    </p:spTree>
    <p:extLst>
      <p:ext uri="{BB962C8B-B14F-4D97-AF65-F5344CB8AC3E}">
        <p14:creationId xmlns:p14="http://schemas.microsoft.com/office/powerpoint/2010/main" val="2879256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0B7856-CE02-4D55-B4DA-A6F9AFE9548A}"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6024C3-40F4-406F-91EB-D40E1CF04D38}" type="slidenum">
              <a:rPr lang="en-US" smtClean="0"/>
              <a:t>‹#›</a:t>
            </a:fld>
            <a:endParaRPr lang="en-US"/>
          </a:p>
        </p:txBody>
      </p:sp>
    </p:spTree>
    <p:extLst>
      <p:ext uri="{BB962C8B-B14F-4D97-AF65-F5344CB8AC3E}">
        <p14:creationId xmlns:p14="http://schemas.microsoft.com/office/powerpoint/2010/main" val="18559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0B7856-CE02-4D55-B4DA-A6F9AFE9548A}" type="datetimeFigureOut">
              <a:rPr lang="en-US" smtClean="0"/>
              <a:t>9/27/2023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6024C3-40F4-406F-91EB-D40E1CF04D38}" type="slidenum">
              <a:rPr lang="en-US" smtClean="0"/>
              <a:t>‹#›</a:t>
            </a:fld>
            <a:endParaRPr lang="en-US"/>
          </a:p>
        </p:txBody>
      </p:sp>
    </p:spTree>
    <p:extLst>
      <p:ext uri="{BB962C8B-B14F-4D97-AF65-F5344CB8AC3E}">
        <p14:creationId xmlns:p14="http://schemas.microsoft.com/office/powerpoint/2010/main" val="2597447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dirty="0" smtClean="0"/>
              <a:t>ER Model Continuation</a:t>
            </a:r>
            <a:endParaRPr lang="en-US" sz="6600" dirty="0"/>
          </a:p>
        </p:txBody>
      </p:sp>
      <p:sp>
        <p:nvSpPr>
          <p:cNvPr id="3" name="Subtitle 2"/>
          <p:cNvSpPr>
            <a:spLocks noGrp="1"/>
          </p:cNvSpPr>
          <p:nvPr>
            <p:ph type="subTitle" idx="1"/>
          </p:nvPr>
        </p:nvSpPr>
        <p:spPr>
          <a:xfrm>
            <a:off x="1524000" y="4612340"/>
            <a:ext cx="9144000" cy="645459"/>
          </a:xfrm>
        </p:spPr>
        <p:txBody>
          <a:bodyPr/>
          <a:lstStyle/>
          <a:p>
            <a:endParaRPr lang="en-US" dirty="0"/>
          </a:p>
        </p:txBody>
      </p:sp>
    </p:spTree>
    <p:extLst>
      <p:ext uri="{BB962C8B-B14F-4D97-AF65-F5344CB8AC3E}">
        <p14:creationId xmlns:p14="http://schemas.microsoft.com/office/powerpoint/2010/main" val="1404828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Classifying </a:t>
            </a:r>
            <a:r>
              <a:rPr lang="en-US" b="1" dirty="0" smtClean="0"/>
              <a:t>Relationships</a:t>
            </a:r>
            <a:endParaRPr lang="en-IN" dirty="0"/>
          </a:p>
        </p:txBody>
      </p:sp>
      <p:sp>
        <p:nvSpPr>
          <p:cNvPr id="3" name="Content Placeholder 2"/>
          <p:cNvSpPr>
            <a:spLocks noGrp="1"/>
          </p:cNvSpPr>
          <p:nvPr>
            <p:ph idx="1"/>
          </p:nvPr>
        </p:nvSpPr>
        <p:spPr/>
        <p:txBody>
          <a:bodyPr/>
          <a:lstStyle/>
          <a:p>
            <a:r>
              <a:rPr lang="en-GB" dirty="0"/>
              <a:t>Relationships are classified by their degree, connectivity, cardinality, direction, type, and existence. </a:t>
            </a:r>
            <a:endParaRPr lang="en-IN" dirty="0"/>
          </a:p>
        </p:txBody>
      </p:sp>
    </p:spTree>
    <p:extLst>
      <p:ext uri="{BB962C8B-B14F-4D97-AF65-F5344CB8AC3E}">
        <p14:creationId xmlns:p14="http://schemas.microsoft.com/office/powerpoint/2010/main" val="3373260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Degree of a </a:t>
            </a:r>
            <a:r>
              <a:rPr lang="en-US" b="1" dirty="0" smtClean="0"/>
              <a:t>Relationship</a:t>
            </a:r>
            <a:endParaRPr lang="en-IN" dirty="0"/>
          </a:p>
        </p:txBody>
      </p:sp>
      <p:sp>
        <p:nvSpPr>
          <p:cNvPr id="3" name="Content Placeholder 2"/>
          <p:cNvSpPr>
            <a:spLocks noGrp="1"/>
          </p:cNvSpPr>
          <p:nvPr>
            <p:ph idx="1"/>
          </p:nvPr>
        </p:nvSpPr>
        <p:spPr/>
        <p:txBody>
          <a:bodyPr>
            <a:normAutofit fontScale="92500" lnSpcReduction="10000"/>
          </a:bodyPr>
          <a:lstStyle/>
          <a:p>
            <a:r>
              <a:rPr lang="en-GB" dirty="0"/>
              <a:t>The </a:t>
            </a:r>
            <a:r>
              <a:rPr lang="en-GB" i="1" dirty="0"/>
              <a:t>degree of a relationship</a:t>
            </a:r>
            <a:r>
              <a:rPr lang="en-GB" dirty="0"/>
              <a:t> is the number of entities associated with the relationship. The n-</a:t>
            </a:r>
            <a:r>
              <a:rPr lang="en-GB" dirty="0" err="1"/>
              <a:t>ary</a:t>
            </a:r>
            <a:r>
              <a:rPr lang="en-GB" dirty="0"/>
              <a:t> relationship is the general form for degree n. Special cases are the binary, and ternary ,where the degree is 2, and 3, respectively.</a:t>
            </a:r>
          </a:p>
          <a:p>
            <a:r>
              <a:rPr lang="en-GB" dirty="0"/>
              <a:t>Binary relationships, the association between two entities is the most common type in the real world. A recursive binary relationship occurs when an entity is related to itself. An example might be "some employees are married to other employees".</a:t>
            </a:r>
          </a:p>
          <a:p>
            <a:r>
              <a:rPr lang="en-GB" dirty="0"/>
              <a:t>A ternary relationship involves three entities and is used when a binary relationship is inadequate. Many </a:t>
            </a:r>
            <a:r>
              <a:rPr lang="en-GB" dirty="0" err="1"/>
              <a:t>modeling</a:t>
            </a:r>
            <a:r>
              <a:rPr lang="en-GB" dirty="0"/>
              <a:t> approaches recognize only binary relationships. Ternary or n-</a:t>
            </a:r>
            <a:r>
              <a:rPr lang="en-GB" dirty="0" err="1"/>
              <a:t>ary</a:t>
            </a:r>
            <a:r>
              <a:rPr lang="en-GB" dirty="0"/>
              <a:t> relationships are decomposed into two or more binary relationships.</a:t>
            </a:r>
          </a:p>
          <a:p>
            <a:endParaRPr lang="en-IN" dirty="0"/>
          </a:p>
        </p:txBody>
      </p:sp>
    </p:spTree>
    <p:extLst>
      <p:ext uri="{BB962C8B-B14F-4D97-AF65-F5344CB8AC3E}">
        <p14:creationId xmlns:p14="http://schemas.microsoft.com/office/powerpoint/2010/main" val="3519903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Connectivity and </a:t>
            </a:r>
            <a:r>
              <a:rPr lang="en-US" b="1" dirty="0" smtClean="0"/>
              <a:t>Cardinality</a:t>
            </a:r>
            <a:endParaRPr lang="en-IN" dirty="0"/>
          </a:p>
        </p:txBody>
      </p:sp>
      <p:sp>
        <p:nvSpPr>
          <p:cNvPr id="3" name="Content Placeholder 2"/>
          <p:cNvSpPr>
            <a:spLocks noGrp="1"/>
          </p:cNvSpPr>
          <p:nvPr>
            <p:ph idx="1"/>
          </p:nvPr>
        </p:nvSpPr>
        <p:spPr/>
        <p:txBody>
          <a:bodyPr/>
          <a:lstStyle/>
          <a:p>
            <a:r>
              <a:rPr lang="en-GB" dirty="0"/>
              <a:t>The connectivity of a relationship describes the mapping of associated entity instances in the relationship. The values of connectivity are "one" or "many". </a:t>
            </a:r>
            <a:endParaRPr lang="en-GB" dirty="0" smtClean="0"/>
          </a:p>
          <a:p>
            <a:endParaRPr lang="en-GB" dirty="0"/>
          </a:p>
          <a:p>
            <a:r>
              <a:rPr lang="en-GB" dirty="0" smtClean="0"/>
              <a:t>The </a:t>
            </a:r>
            <a:r>
              <a:rPr lang="en-GB" dirty="0"/>
              <a:t>cardinality of a relationship is the actual number of related </a:t>
            </a:r>
            <a:r>
              <a:rPr lang="en-GB" dirty="0" smtClean="0"/>
              <a:t>occurrences </a:t>
            </a:r>
            <a:r>
              <a:rPr lang="en-GB" dirty="0"/>
              <a:t>for each of the two entities</a:t>
            </a:r>
            <a:r>
              <a:rPr lang="en-GB" dirty="0" smtClean="0"/>
              <a:t>.</a:t>
            </a:r>
          </a:p>
          <a:p>
            <a:r>
              <a:rPr lang="en-GB" dirty="0"/>
              <a:t>The basic types of connectivity for relations are: one-to-one, one-to-many, and many-to-many.</a:t>
            </a:r>
            <a:endParaRPr lang="en-IN" dirty="0"/>
          </a:p>
        </p:txBody>
      </p:sp>
    </p:spTree>
    <p:extLst>
      <p:ext uri="{BB962C8B-B14F-4D97-AF65-F5344CB8AC3E}">
        <p14:creationId xmlns:p14="http://schemas.microsoft.com/office/powerpoint/2010/main" val="3350838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GB" dirty="0"/>
              <a:t>A </a:t>
            </a:r>
            <a:r>
              <a:rPr lang="en-GB" i="1" dirty="0"/>
              <a:t>one-to-one </a:t>
            </a:r>
            <a:r>
              <a:rPr lang="en-GB" dirty="0"/>
              <a:t>(1:1) relationship is when at most one instance of a entity A is associated with one instance of entity B. </a:t>
            </a:r>
            <a:endParaRPr lang="en-GB" dirty="0" smtClean="0"/>
          </a:p>
          <a:p>
            <a:endParaRPr lang="en-GB" dirty="0"/>
          </a:p>
          <a:p>
            <a:r>
              <a:rPr lang="en-GB" dirty="0" smtClean="0"/>
              <a:t>For </a:t>
            </a:r>
            <a:r>
              <a:rPr lang="en-GB" dirty="0"/>
              <a:t>example, "employees in the company are each assigned their own office. For each employee there exists a unique office and for each office there exists a unique employee.</a:t>
            </a:r>
            <a:endParaRPr lang="en-IN" dirty="0"/>
          </a:p>
        </p:txBody>
      </p:sp>
    </p:spTree>
    <p:extLst>
      <p:ext uri="{BB962C8B-B14F-4D97-AF65-F5344CB8AC3E}">
        <p14:creationId xmlns:p14="http://schemas.microsoft.com/office/powerpoint/2010/main" val="3029232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GB" dirty="0"/>
              <a:t>A </a:t>
            </a:r>
            <a:r>
              <a:rPr lang="en-GB" i="1" dirty="0"/>
              <a:t>one-to-many </a:t>
            </a:r>
            <a:r>
              <a:rPr lang="en-GB" dirty="0"/>
              <a:t>(1:N) relationships is when for one instance of entity A, there are zero, one, or many instances of entity B, but for one instance of entity B, there is only one instance of entity A. An example of a 1:N relationships is</a:t>
            </a:r>
          </a:p>
          <a:p>
            <a:r>
              <a:rPr lang="en-GB" dirty="0"/>
              <a:t>a department has many employees</a:t>
            </a:r>
          </a:p>
          <a:p>
            <a:r>
              <a:rPr lang="en-GB" dirty="0"/>
              <a:t>each employee is assigned to one department</a:t>
            </a:r>
          </a:p>
          <a:p>
            <a:endParaRPr lang="en-IN" dirty="0"/>
          </a:p>
        </p:txBody>
      </p:sp>
    </p:spTree>
    <p:extLst>
      <p:ext uri="{BB962C8B-B14F-4D97-AF65-F5344CB8AC3E}">
        <p14:creationId xmlns:p14="http://schemas.microsoft.com/office/powerpoint/2010/main" val="3135186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r>
              <a:rPr lang="en-GB" dirty="0"/>
              <a:t>A </a:t>
            </a:r>
            <a:r>
              <a:rPr lang="en-GB" i="1" dirty="0"/>
              <a:t>many-to-many </a:t>
            </a:r>
            <a:r>
              <a:rPr lang="en-GB" dirty="0"/>
              <a:t>(M:N) relationship, sometimes called non-specific, is when for one instance of entity A, there are zero, one, or many instances of entity B and for one instance of entity B there are zero, one, or many instances of entity A. An example is:</a:t>
            </a:r>
          </a:p>
          <a:p>
            <a:r>
              <a:rPr lang="en-GB" dirty="0"/>
              <a:t>employees can be assigned to no more than two projects at the same time;</a:t>
            </a:r>
          </a:p>
          <a:p>
            <a:r>
              <a:rPr lang="en-GB" dirty="0"/>
              <a:t>projects must have assigned at least three employees</a:t>
            </a:r>
          </a:p>
          <a:p>
            <a:r>
              <a:rPr lang="en-GB" dirty="0"/>
              <a:t>A single employee can be assigned to many projects; conversely, a single project can have assigned to it many employee. Here the cardinality for the relationship between employees and projects is two and the cardinality between project and employee is three. Many-to-many relationships cannot be directly translated to relational tables but instead must be transformed into two or more one-to-many relationships using associative entities.</a:t>
            </a:r>
          </a:p>
          <a:p>
            <a:endParaRPr lang="en-IN" dirty="0"/>
          </a:p>
        </p:txBody>
      </p:sp>
    </p:spTree>
    <p:extLst>
      <p:ext uri="{BB962C8B-B14F-4D97-AF65-F5344CB8AC3E}">
        <p14:creationId xmlns:p14="http://schemas.microsoft.com/office/powerpoint/2010/main" val="624138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r>
              <a:rPr lang="en-GB" b="1" dirty="0"/>
              <a:t>Direction</a:t>
            </a:r>
          </a:p>
          <a:p>
            <a:r>
              <a:rPr lang="en-GB" dirty="0"/>
              <a:t>The direction of a relationship indicates the originating entity of a binary relationship. The entity from which a relationship originates is the </a:t>
            </a:r>
            <a:r>
              <a:rPr lang="en-GB" i="1" dirty="0"/>
              <a:t>parent entity</a:t>
            </a:r>
            <a:r>
              <a:rPr lang="en-GB" dirty="0"/>
              <a:t>; the entity where the relationship terminates is the </a:t>
            </a:r>
            <a:r>
              <a:rPr lang="en-GB" i="1" dirty="0"/>
              <a:t>child entity</a:t>
            </a:r>
            <a:r>
              <a:rPr lang="en-GB" dirty="0"/>
              <a:t>.</a:t>
            </a:r>
          </a:p>
          <a:p>
            <a:r>
              <a:rPr lang="en-GB" dirty="0"/>
              <a:t>The direction of a relationship is determined by its connectivity. In a one-to-one relationship the direction is from the independent entity to a dependent entity. If both entities are independent, the direction is arbitrary. With one-to-many relationships, the entity occurring once is the parent. The direction of many-to-many relationships is arbitrary.</a:t>
            </a:r>
          </a:p>
          <a:p>
            <a:endParaRPr lang="en-IN" dirty="0"/>
          </a:p>
        </p:txBody>
      </p:sp>
    </p:spTree>
    <p:extLst>
      <p:ext uri="{BB962C8B-B14F-4D97-AF65-F5344CB8AC3E}">
        <p14:creationId xmlns:p14="http://schemas.microsoft.com/office/powerpoint/2010/main" val="1315641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10000"/>
          </a:bodyPr>
          <a:lstStyle/>
          <a:p>
            <a:r>
              <a:rPr lang="en-GB" b="1" dirty="0"/>
              <a:t>Type</a:t>
            </a:r>
          </a:p>
          <a:p>
            <a:r>
              <a:rPr lang="en-GB" dirty="0"/>
              <a:t>An </a:t>
            </a:r>
            <a:r>
              <a:rPr lang="en-GB" i="1" dirty="0"/>
              <a:t>identifying relationship </a:t>
            </a:r>
            <a:r>
              <a:rPr lang="en-GB" dirty="0"/>
              <a:t>is one in which one of the child entities is also a dependent entity. A </a:t>
            </a:r>
            <a:r>
              <a:rPr lang="en-GB" i="1" dirty="0"/>
              <a:t>non-identifying relationship </a:t>
            </a:r>
            <a:r>
              <a:rPr lang="en-GB" dirty="0"/>
              <a:t>is one in which both entities are independent.</a:t>
            </a:r>
          </a:p>
          <a:p>
            <a:r>
              <a:rPr lang="en-GB" b="1" dirty="0"/>
              <a:t>Existence</a:t>
            </a:r>
          </a:p>
          <a:p>
            <a:r>
              <a:rPr lang="en-GB" i="1" dirty="0"/>
              <a:t>Existence </a:t>
            </a:r>
            <a:r>
              <a:rPr lang="en-GB" dirty="0"/>
              <a:t>denotes whether the existence of an entity instance is dependent upon the existence of another, related, entity instance. The existence of an entity in a relationship is defined as either </a:t>
            </a:r>
            <a:r>
              <a:rPr lang="en-GB" i="1" dirty="0"/>
              <a:t>mandatory </a:t>
            </a:r>
            <a:r>
              <a:rPr lang="en-GB" dirty="0"/>
              <a:t>or </a:t>
            </a:r>
            <a:r>
              <a:rPr lang="en-GB" i="1" dirty="0"/>
              <a:t>optional</a:t>
            </a:r>
            <a:r>
              <a:rPr lang="en-GB" dirty="0"/>
              <a:t>. If an instance of an entity must always occur for an entity to be included in a relationship, then it is mandatory. An example of mandatory existence is the statement "every project must be managed by a single department". If the instance of the entity is not required, it is optional. </a:t>
            </a:r>
            <a:r>
              <a:rPr lang="en-GB"/>
              <a:t>An example of optional existence is the statement, "employees may be assigned to work on projects".</a:t>
            </a:r>
          </a:p>
          <a:p>
            <a:endParaRPr lang="en-IN"/>
          </a:p>
        </p:txBody>
      </p:sp>
    </p:spTree>
    <p:extLst>
      <p:ext uri="{BB962C8B-B14F-4D97-AF65-F5344CB8AC3E}">
        <p14:creationId xmlns:p14="http://schemas.microsoft.com/office/powerpoint/2010/main" val="1302794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941521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4077073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429415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741962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3159984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1406539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3676626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4154944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1909451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4171110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3692146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4214846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195952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3993090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296367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3627169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2883328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2556873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1885788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1804312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756894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4043971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2920895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800678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4201151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3384273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42313088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16265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59615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758990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1286814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4047901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180" y="1825625"/>
            <a:ext cx="9669640" cy="4351338"/>
          </a:xfrm>
        </p:spPr>
      </p:pic>
    </p:spTree>
    <p:extLst>
      <p:ext uri="{BB962C8B-B14F-4D97-AF65-F5344CB8AC3E}">
        <p14:creationId xmlns:p14="http://schemas.microsoft.com/office/powerpoint/2010/main" val="945557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123</Words>
  <Application>Microsoft Office PowerPoint</Application>
  <PresentationFormat>Widescreen</PresentationFormat>
  <Paragraphs>29</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ER Model Continuation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Classifying Relationships</vt:lpstr>
      <vt:lpstr>Degree of a Relationship</vt:lpstr>
      <vt:lpstr>Connectivity and Cardinality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ILASU</dc:creator>
  <cp:lastModifiedBy>Administrator</cp:lastModifiedBy>
  <cp:revision>4</cp:revision>
  <dcterms:created xsi:type="dcterms:W3CDTF">2023-09-27T03:37:22Z</dcterms:created>
  <dcterms:modified xsi:type="dcterms:W3CDTF">2023-09-27T05:02:10Z</dcterms:modified>
</cp:coreProperties>
</file>